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96" r:id="rId4"/>
    <p:sldId id="295" r:id="rId5"/>
    <p:sldId id="297" r:id="rId6"/>
    <p:sldId id="294" r:id="rId7"/>
    <p:sldId id="298" r:id="rId8"/>
    <p:sldId id="299" r:id="rId9"/>
    <p:sldId id="309" r:id="rId10"/>
    <p:sldId id="300" r:id="rId11"/>
    <p:sldId id="310" r:id="rId12"/>
    <p:sldId id="301" r:id="rId13"/>
    <p:sldId id="265" r:id="rId14"/>
    <p:sldId id="289" r:id="rId15"/>
    <p:sldId id="284" r:id="rId16"/>
    <p:sldId id="286" r:id="rId17"/>
    <p:sldId id="303" r:id="rId18"/>
    <p:sldId id="287" r:id="rId19"/>
    <p:sldId id="285" r:id="rId20"/>
    <p:sldId id="302" r:id="rId21"/>
    <p:sldId id="305" r:id="rId22"/>
    <p:sldId id="304" r:id="rId23"/>
    <p:sldId id="308" r:id="rId24"/>
    <p:sldId id="307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3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3696-51DF-4C1A-8297-98423E49DB6D}" type="datetimeFigureOut">
              <a:rPr lang="nl-NL" smtClean="0"/>
              <a:t>18-1-2017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6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g"/><Relationship Id="rId5" Type="http://schemas.openxmlformats.org/officeDocument/2006/relationships/image" Target="../media/image3.jp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g"/><Relationship Id="rId4" Type="http://schemas.openxmlformats.org/officeDocument/2006/relationships/image" Target="../media/image70.jpg"/><Relationship Id="rId9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g"/><Relationship Id="rId7" Type="http://schemas.openxmlformats.org/officeDocument/2006/relationships/image" Target="../media/image82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g"/><Relationship Id="rId5" Type="http://schemas.openxmlformats.org/officeDocument/2006/relationships/image" Target="../media/image3.jpg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13" Type="http://schemas.openxmlformats.org/officeDocument/2006/relationships/image" Target="../media/image69.jpg"/><Relationship Id="rId3" Type="http://schemas.openxmlformats.org/officeDocument/2006/relationships/image" Target="../media/image56.gif"/><Relationship Id="rId7" Type="http://schemas.openxmlformats.org/officeDocument/2006/relationships/image" Target="../media/image88.jpg"/><Relationship Id="rId12" Type="http://schemas.openxmlformats.org/officeDocument/2006/relationships/image" Target="../media/image92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g"/><Relationship Id="rId11" Type="http://schemas.openxmlformats.org/officeDocument/2006/relationships/image" Target="../media/image74.jpg"/><Relationship Id="rId5" Type="http://schemas.openxmlformats.org/officeDocument/2006/relationships/image" Target="../media/image86.jpeg"/><Relationship Id="rId15" Type="http://schemas.openxmlformats.org/officeDocument/2006/relationships/image" Target="../media/image62.jpg"/><Relationship Id="rId10" Type="http://schemas.openxmlformats.org/officeDocument/2006/relationships/image" Target="../media/image91.jpg"/><Relationship Id="rId4" Type="http://schemas.openxmlformats.org/officeDocument/2006/relationships/image" Target="../media/image85.jpg"/><Relationship Id="rId9" Type="http://schemas.openxmlformats.org/officeDocument/2006/relationships/image" Target="../media/image90.jpg"/><Relationship Id="rId14" Type="http://schemas.openxmlformats.org/officeDocument/2006/relationships/image" Target="../media/image9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8.jp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38.jpg"/><Relationship Id="rId4" Type="http://schemas.openxmlformats.org/officeDocument/2006/relationships/image" Target="../media/image9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816" y="3649362"/>
            <a:ext cx="11808823" cy="1727501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Het interbellum</a:t>
            </a:r>
            <a: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/>
            </a:r>
            <a:b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nl-NL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Duitsland: van democratie naar dictatuur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2175" y="5478463"/>
            <a:ext cx="5638800" cy="121761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Tijd van wereldoorlogen</a:t>
            </a:r>
          </a:p>
          <a:p>
            <a:r>
              <a:rPr lang="nl-NL" sz="3200" b="1" dirty="0" smtClean="0">
                <a:solidFill>
                  <a:srgbClr val="FF0000"/>
                </a:solidFill>
              </a:rPr>
              <a:t>1900 – 1950   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9" y="5478463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10" y="41715"/>
            <a:ext cx="2694191" cy="380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97559" y="748539"/>
            <a:ext cx="8781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Wall Street Crash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Aandelencrisis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Mensen zijn hun geld kwijt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Bedrijven gaan failliet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Crisis in de VS </a:t>
            </a:r>
            <a:r>
              <a:rPr lang="nl-NL" sz="2800" b="1" dirty="0" smtClean="0">
                <a:sym typeface="Wingdings" panose="05000000000000000000" pitchFamily="2" charset="2"/>
              </a:rPr>
              <a:t> crisis in Duitsland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Geen leningen meer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Leningen moeten meteen terugbetaald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Geen Duitse producten meer gekocht</a:t>
            </a:r>
            <a:r>
              <a:rPr lang="nl-NL" sz="2800" b="1" dirty="0" smtClean="0"/>
              <a:t>!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1929 –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Grote Crisis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2" y="3051770"/>
            <a:ext cx="6388718" cy="360506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15" y="347401"/>
            <a:ext cx="5040779" cy="380578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18" y="190755"/>
            <a:ext cx="4294370" cy="3805789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1913128" y="4291075"/>
          <a:ext cx="8245856" cy="233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608">
                <a:tc>
                  <a:txBody>
                    <a:bodyPr/>
                    <a:lstStyle/>
                    <a:p>
                      <a:r>
                        <a:rPr lang="nl-NL" b="1" dirty="0" smtClean="0"/>
                        <a:t>bedrijf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September 1929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November 1929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waardevermindering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08">
                <a:tc>
                  <a:txBody>
                    <a:bodyPr/>
                    <a:lstStyle/>
                    <a:p>
                      <a:r>
                        <a:rPr lang="nl-NL" b="1" dirty="0" smtClean="0"/>
                        <a:t>General Motors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$ 72,75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$ 36,00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51%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08">
                <a:tc>
                  <a:txBody>
                    <a:bodyPr/>
                    <a:lstStyle/>
                    <a:p>
                      <a:r>
                        <a:rPr lang="nl-NL" b="1" dirty="0" smtClean="0"/>
                        <a:t>U.S.</a:t>
                      </a:r>
                      <a:r>
                        <a:rPr lang="nl-NL" b="1" baseline="0" dirty="0" smtClean="0"/>
                        <a:t> Steel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$ 261,50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$ 150,00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43%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608">
                <a:tc>
                  <a:txBody>
                    <a:bodyPr/>
                    <a:lstStyle/>
                    <a:p>
                      <a:r>
                        <a:rPr lang="nl-NL" b="1" dirty="0" smtClean="0"/>
                        <a:t>Radio Corporation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$ 101,00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$ 28,00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73%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al 4"/>
          <p:cNvSpPr/>
          <p:nvPr/>
        </p:nvSpPr>
        <p:spPr>
          <a:xfrm>
            <a:off x="9765792" y="813816"/>
            <a:ext cx="658368" cy="17348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70" y="2489982"/>
            <a:ext cx="872782" cy="87278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48" y="3497430"/>
            <a:ext cx="1451317" cy="138220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18" y="2489982"/>
            <a:ext cx="872782" cy="87278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34" y="2489982"/>
            <a:ext cx="872782" cy="87278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42" y="2489982"/>
            <a:ext cx="872782" cy="87278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47" y="2487634"/>
            <a:ext cx="872782" cy="872782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778" y="2487634"/>
            <a:ext cx="872782" cy="872782"/>
          </a:xfrm>
          <a:prstGeom prst="rect">
            <a:avLst/>
          </a:prstGeom>
        </p:spPr>
      </p:pic>
      <p:sp>
        <p:nvSpPr>
          <p:cNvPr id="6" name="Vermenigvuldigen 5"/>
          <p:cNvSpPr/>
          <p:nvPr/>
        </p:nvSpPr>
        <p:spPr>
          <a:xfrm>
            <a:off x="6785333" y="841422"/>
            <a:ext cx="1913206" cy="120982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79" y="3545648"/>
            <a:ext cx="1451317" cy="145131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9" y="3360416"/>
            <a:ext cx="1382206" cy="1382206"/>
          </a:xfrm>
          <a:prstGeom prst="rect">
            <a:avLst/>
          </a:prstGeom>
        </p:spPr>
      </p:pic>
      <p:sp>
        <p:nvSpPr>
          <p:cNvPr id="20" name="Vermenigvuldigen 19"/>
          <p:cNvSpPr/>
          <p:nvPr/>
        </p:nvSpPr>
        <p:spPr>
          <a:xfrm>
            <a:off x="2731493" y="624103"/>
            <a:ext cx="1913206" cy="120982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6" y="3611120"/>
            <a:ext cx="1382206" cy="1382206"/>
          </a:xfrm>
          <a:prstGeom prst="rect">
            <a:avLst/>
          </a:prstGeom>
        </p:spPr>
      </p:pic>
      <p:sp>
        <p:nvSpPr>
          <p:cNvPr id="22" name="Vermenigvuldigen 21"/>
          <p:cNvSpPr/>
          <p:nvPr/>
        </p:nvSpPr>
        <p:spPr>
          <a:xfrm>
            <a:off x="1577278" y="624103"/>
            <a:ext cx="1913206" cy="120982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22" y="3622689"/>
            <a:ext cx="1382206" cy="1382206"/>
          </a:xfrm>
          <a:prstGeom prst="rect">
            <a:avLst/>
          </a:prstGeom>
        </p:spPr>
      </p:pic>
      <p:sp>
        <p:nvSpPr>
          <p:cNvPr id="24" name="Vermenigvuldigen 23"/>
          <p:cNvSpPr/>
          <p:nvPr/>
        </p:nvSpPr>
        <p:spPr>
          <a:xfrm>
            <a:off x="6026342" y="841422"/>
            <a:ext cx="1913206" cy="120982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577278" y="5894363"/>
            <a:ext cx="93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Crisis in VS 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geen leningen meer aan Duitsland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1557691" y="5878339"/>
            <a:ext cx="93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eningen aan Duitsland onmiddellijk terugbetalen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2704064" y="5862315"/>
            <a:ext cx="93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Geen herstelbetalingen aan Frankrijk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304630" y="5863730"/>
            <a:ext cx="1037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Frankrijk kan geen producten kopen uit Duitsland en de  VS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067921" y="5892948"/>
            <a:ext cx="972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Duitsland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kan geen producten kopen uit de  VS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2" y="3362764"/>
            <a:ext cx="2857500" cy="1905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87" y="3363359"/>
            <a:ext cx="2857500" cy="19038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56" y="3362764"/>
            <a:ext cx="3615958" cy="19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1.11022E-16 -0.20718 C 1.11022E-16 -0.3 -0.05182 -0.41366 -0.09375 -0.41366 L -0.18737 -0.4136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0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0156 -0.2713 C 0.12278 -0.33241 0.15481 -0.36505 0.18789 -0.36505 C 0.22591 -0.36505 0.25638 -0.33241 0.2776 -0.2713 L 0.37968 4.81481E-6 " pathEditMode="relative" rAng="0" ptsTypes="AAAAA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1826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-0.20718 C -1.45833E-6 -0.3 -0.05182 -0.41366 -0.09375 -0.41366 L -0.18737 -0.41366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06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601 L 0.00065 -0.21643 C 0.00065 -0.31041 0.03281 -0.42569 0.05886 -0.42569 L 0.11719 -0.42569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099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602 L 0.00065 -0.21644 C 0.00065 -0.31042 0.03281 -0.4257 0.05886 -0.4257 L 0.11719 -0.4257 " pathEditMode="relative" rAng="0" ptsTypes="AAAA">
                                      <p:cBhvr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099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7" grpId="0"/>
      <p:bldP spid="7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97559" y="748539"/>
            <a:ext cx="87812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/>
              <a:t>Crisis komt hard aan in Duitsland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Opnieuw hoge inflatie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Enorme werkeloosheid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Geen geld voor armoedebestrijding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mensen zien geen toekomst meer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1929 –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Grote Crisis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21" y="3353510"/>
            <a:ext cx="4189956" cy="313335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08" y="257627"/>
            <a:ext cx="2701772" cy="4371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2" y="3353687"/>
            <a:ext cx="4294370" cy="3149204"/>
          </a:xfrm>
          <a:prstGeom prst="rect">
            <a:avLst/>
          </a:prstGeom>
        </p:spPr>
      </p:pic>
      <p:sp>
        <p:nvSpPr>
          <p:cNvPr id="10" name="Ovaal 9"/>
          <p:cNvSpPr/>
          <p:nvPr/>
        </p:nvSpPr>
        <p:spPr>
          <a:xfrm>
            <a:off x="2548127" y="5465064"/>
            <a:ext cx="292608" cy="216946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08" y="537233"/>
            <a:ext cx="2701772" cy="374659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29" y="3913632"/>
            <a:ext cx="3739747" cy="278068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37" y="3553062"/>
            <a:ext cx="4951135" cy="297068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95" y="1797634"/>
            <a:ext cx="4900363" cy="2950391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737372" y="4389449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30 %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7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7383 -0.2189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10" grpId="0" animBg="1"/>
      <p:bldP spid="10" grpId="1" animBg="1"/>
      <p:bldP spid="10" grpId="2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84" y="2768234"/>
            <a:ext cx="3665423" cy="384734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1929 – 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Grote Crisis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97559" y="748539"/>
            <a:ext cx="7417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Economische crisis in Duitsland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Het volk is ontevreden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Geen vertrouwen in de regering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Geen </a:t>
            </a:r>
            <a:r>
              <a:rPr lang="nl-NL" sz="2800" b="1" dirty="0"/>
              <a:t>vertrouwen </a:t>
            </a:r>
            <a:r>
              <a:rPr lang="nl-NL" sz="2800" b="1" dirty="0" smtClean="0"/>
              <a:t>in de democratie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/>
              <a:t>Geen vertrouwen in de </a:t>
            </a:r>
            <a:r>
              <a:rPr lang="nl-NL" sz="2800" b="1" dirty="0" smtClean="0"/>
              <a:t>Weimarrepubliek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Roep om een sterke leider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Communisten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/>
              <a:t>N</a:t>
            </a:r>
            <a:r>
              <a:rPr lang="nl-NL" sz="2800" b="1" smtClean="0"/>
              <a:t>ationaalsocialisten</a:t>
            </a:r>
            <a:endParaRPr lang="nl-NL" sz="2800" b="1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764858"/>
            <a:ext cx="3064123" cy="49581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82" y="2575241"/>
            <a:ext cx="2721915" cy="404034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01" y="52884"/>
            <a:ext cx="2361752" cy="34688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7" y="1538471"/>
            <a:ext cx="4700054" cy="47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72" y="3338046"/>
            <a:ext cx="4431514" cy="33335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77" y="2111052"/>
            <a:ext cx="3460636" cy="471292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Nationaalsocialisme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97559" y="748539"/>
            <a:ext cx="8781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NSDAP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u="sng" dirty="0" err="1" smtClean="0">
                <a:solidFill>
                  <a:srgbClr val="FF0000"/>
                </a:solidFill>
              </a:rPr>
              <a:t>N</a:t>
            </a:r>
            <a:r>
              <a:rPr lang="nl-NL" sz="2800" b="1" dirty="0" err="1" smtClean="0"/>
              <a:t>ationaal</a:t>
            </a:r>
            <a:r>
              <a:rPr lang="nl-NL" sz="2800" b="1" u="sng" dirty="0" err="1" smtClean="0">
                <a:solidFill>
                  <a:srgbClr val="FF0000"/>
                </a:solidFill>
              </a:rPr>
              <a:t>S</a:t>
            </a:r>
            <a:r>
              <a:rPr lang="nl-NL" sz="2800" b="1" dirty="0" err="1" smtClean="0"/>
              <a:t>ocialistische</a:t>
            </a:r>
            <a:r>
              <a:rPr lang="nl-NL" sz="2800" b="1" dirty="0" smtClean="0"/>
              <a:t> </a:t>
            </a:r>
            <a:r>
              <a:rPr lang="nl-NL" sz="2800" b="1" u="sng" dirty="0" smtClean="0">
                <a:solidFill>
                  <a:srgbClr val="FF0000"/>
                </a:solidFill>
              </a:rPr>
              <a:t>D</a:t>
            </a:r>
            <a:r>
              <a:rPr lang="nl-NL" sz="2800" b="1" dirty="0" smtClean="0"/>
              <a:t>uitse </a:t>
            </a:r>
            <a:r>
              <a:rPr lang="nl-NL" sz="2800" b="1" u="sng" dirty="0" smtClean="0">
                <a:solidFill>
                  <a:srgbClr val="FF0000"/>
                </a:solidFill>
              </a:rPr>
              <a:t>A</a:t>
            </a:r>
            <a:r>
              <a:rPr lang="nl-NL" sz="2800" b="1" dirty="0" smtClean="0"/>
              <a:t>rbeiders </a:t>
            </a:r>
            <a:r>
              <a:rPr lang="nl-NL" sz="2800" b="1" u="sng" dirty="0" smtClean="0">
                <a:solidFill>
                  <a:srgbClr val="FF0000"/>
                </a:solidFill>
              </a:rPr>
              <a:t>P</a:t>
            </a:r>
            <a:r>
              <a:rPr lang="nl-NL" sz="2800" b="1" dirty="0" smtClean="0"/>
              <a:t>artij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Nazi’s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Tegen communisten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Tegen Verdrag van Versailles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Tegen democratie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Nationalistisch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/>
              <a:t>Tegen joden =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antisemitisme</a:t>
            </a: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72" y="2636105"/>
            <a:ext cx="3766990" cy="378198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53" y="2053340"/>
            <a:ext cx="3125984" cy="45815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38" y="2133077"/>
            <a:ext cx="3185350" cy="453850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89" y="399466"/>
            <a:ext cx="2700214" cy="27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52" y="645772"/>
            <a:ext cx="3955417" cy="56505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87" y="153160"/>
            <a:ext cx="5028721" cy="613380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52" y="874456"/>
            <a:ext cx="3955417" cy="549802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Antisemitisme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56" y="2644726"/>
            <a:ext cx="2879070" cy="42132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41" y="77045"/>
            <a:ext cx="2553952" cy="37431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6" y="3970638"/>
            <a:ext cx="4867250" cy="2739566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789288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Rassenleer</a:t>
            </a:r>
            <a:r>
              <a:rPr lang="nl-NL" sz="2800" b="1" dirty="0" smtClean="0"/>
              <a:t> van de nazi’s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/>
              <a:t>“Het </a:t>
            </a:r>
            <a:r>
              <a:rPr lang="nl-N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Arische</a:t>
            </a:r>
            <a:r>
              <a:rPr lang="nl-N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</a:t>
            </a:r>
            <a:r>
              <a:rPr lang="nl-N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b="1" i="1" dirty="0" smtClean="0"/>
              <a:t>is het beste ras!”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/>
              <a:t>Übermensch</a:t>
            </a:r>
            <a:r>
              <a:rPr lang="nl-NL" sz="2800" b="1" dirty="0" smtClean="0"/>
              <a:t>:</a:t>
            </a:r>
            <a:r>
              <a:rPr lang="nl-NL" sz="2800" b="1" i="1" dirty="0" smtClean="0"/>
              <a:t> </a:t>
            </a:r>
            <a:r>
              <a:rPr lang="nl-NL" sz="2800" b="1" dirty="0" smtClean="0"/>
              <a:t>blond </a:t>
            </a:r>
            <a:r>
              <a:rPr lang="nl-NL" sz="2800" b="1" dirty="0"/>
              <a:t>haar met blauwe ogen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Joden zijn minderwaardig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err="1" smtClean="0"/>
              <a:t>Untermensch</a:t>
            </a:r>
            <a:endParaRPr lang="nl-NL" sz="2800" b="1" i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Joden zijn de schuld van alles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De crisis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Het verlies van WO1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Haat tegen joden =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antisemitisme</a:t>
            </a:r>
          </a:p>
        </p:txBody>
      </p:sp>
    </p:spTree>
    <p:extLst>
      <p:ext uri="{BB962C8B-B14F-4D97-AF65-F5344CB8AC3E}">
        <p14:creationId xmlns:p14="http://schemas.microsoft.com/office/powerpoint/2010/main" val="29388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Antidemocratisch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28495" y="1306323"/>
            <a:ext cx="92750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Slappe democratische regeringen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Sterke leider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Der Führer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Dictatuur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Kleine groep of 1 persoon regeert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NSDAP met Hitler</a:t>
            </a:r>
            <a:endParaRPr lang="nl-NL" sz="28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5" y="905256"/>
            <a:ext cx="4250157" cy="57881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51" y="905256"/>
            <a:ext cx="4988163" cy="57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Nationaalsocialisme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04282" y="985721"/>
            <a:ext cx="8781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err="1" smtClean="0"/>
              <a:t>Bierkellerputsch</a:t>
            </a:r>
            <a:r>
              <a:rPr lang="nl-NL" sz="2800" b="1" dirty="0" smtClean="0"/>
              <a:t> (1923)</a:t>
            </a:r>
            <a:endParaRPr lang="nl-NL" sz="2800" b="1" i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Staatsgreep van de nazi’s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Machtsgreep in Beieren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Daarna: Berlijn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Mislukt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Hitler gearresteerd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/>
              <a:t>“Mein </a:t>
            </a:r>
            <a:r>
              <a:rPr lang="nl-NL" sz="2800" b="1" i="1" dirty="0" err="1" smtClean="0"/>
              <a:t>Kampf</a:t>
            </a:r>
            <a:r>
              <a:rPr lang="nl-NL" sz="2800" b="1" i="1" dirty="0" smtClean="0"/>
              <a:t>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Minder aanhang bij verkiezingen</a:t>
            </a:r>
            <a:endParaRPr lang="nl-NL" sz="28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66" y="2581834"/>
            <a:ext cx="6760605" cy="40986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68" y="2417812"/>
            <a:ext cx="2859629" cy="43409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33" y="2417812"/>
            <a:ext cx="3185350" cy="434091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59" y="153161"/>
            <a:ext cx="2199256" cy="21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6" y="2878681"/>
            <a:ext cx="5276436" cy="379903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72" y="2623884"/>
            <a:ext cx="5658077" cy="393236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8781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1932</a:t>
            </a:r>
            <a:r>
              <a:rPr lang="nl-NL" sz="2800" b="1" dirty="0"/>
              <a:t>: verkiezingen voor de </a:t>
            </a:r>
            <a:r>
              <a:rPr lang="nl-NL" sz="2800" b="1" dirty="0" smtClean="0"/>
              <a:t>Rijksdag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Volk wil verandering</a:t>
            </a:r>
            <a:endParaRPr lang="nl-NL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Crisis in Duitsland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Woede over Verdrag van Versailles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800" b="1" dirty="0" smtClean="0">
                <a:sym typeface="Wingdings" panose="05000000000000000000" pitchFamily="2" charset="2"/>
              </a:rPr>
              <a:t>Hitler belooft oplossing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Een sterke leider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Versailles ongedaan maken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Voor werk zorgen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Hitler aan de macht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16" y="537233"/>
            <a:ext cx="4435972" cy="604120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01" y="253949"/>
            <a:ext cx="2619546" cy="369992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79" y="2878681"/>
            <a:ext cx="2813025" cy="37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8" y="1771870"/>
            <a:ext cx="6598461" cy="496358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26" y="56016"/>
            <a:ext cx="4760032" cy="367712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12" y="190755"/>
            <a:ext cx="3240783" cy="38057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76" y="4017940"/>
            <a:ext cx="3987116" cy="259075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05" y="42601"/>
            <a:ext cx="3240783" cy="333856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89" y="63998"/>
            <a:ext cx="2720289" cy="3805789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8781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Verdrag van Versailles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Een dictee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Vreselijke straf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Groot-</a:t>
            </a:r>
            <a:r>
              <a:rPr lang="nl-NL" sz="2800" b="1" dirty="0" smtClean="0">
                <a:sym typeface="Wingdings" panose="05000000000000000000" pitchFamily="2" charset="2"/>
              </a:rPr>
              <a:t>Duitsland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Leger weer opbouwen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Land weer terug</a:t>
            </a:r>
          </a:p>
          <a:p>
            <a:endParaRPr lang="nl-NL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nl-N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Het </a:t>
            </a:r>
            <a:r>
              <a:rPr lang="nl-N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verdrag van Versailles was een oorzaak voor de opkomst van Hitler en de NSDAP</a:t>
            </a:r>
            <a:endParaRPr lang="nl-NL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Das </a:t>
            </a:r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Schanddiktat</a:t>
            </a:r>
            <a:endParaRPr lang="nl-N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16" y="3777614"/>
            <a:ext cx="3731902" cy="279478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02" y="906656"/>
            <a:ext cx="5235145" cy="4666757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5842683" y="2389058"/>
            <a:ext cx="1849037" cy="141598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3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22526 -0.2083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3101062"/>
            <a:ext cx="6037122" cy="363580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87" y="3010979"/>
            <a:ext cx="2839475" cy="374602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3165338"/>
            <a:ext cx="5089726" cy="3599164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41" y="933927"/>
            <a:ext cx="3334895" cy="20439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88136" y="10795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1918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–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Weimarrepubliek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9" y="3098624"/>
            <a:ext cx="4920568" cy="3638239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9140395" y="3892731"/>
            <a:ext cx="923544" cy="8578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71" y="326472"/>
            <a:ext cx="2092676" cy="2522422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371399" y="617176"/>
            <a:ext cx="92206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/>
              <a:t>Einde Eerste Wereldoorlog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De VS stuurt heel veel soldaten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In Duitsland breekt ook een revolutie uit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soldaten en matrozen weigeren te vechten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Duitsers willen van de keizer af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De keizer vlucht naar Nederland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Oorlog is een verloren zaak voor Duitsland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Wapenstilstand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11 november 1918 om 11:00 uur</a:t>
            </a:r>
            <a:endParaRPr lang="nl-NL" sz="2800" b="1" dirty="0" smtClean="0"/>
          </a:p>
        </p:txBody>
      </p:sp>
      <p:sp>
        <p:nvSpPr>
          <p:cNvPr id="11" name="Vermenigvuldigen 10"/>
          <p:cNvSpPr/>
          <p:nvPr/>
        </p:nvSpPr>
        <p:spPr>
          <a:xfrm>
            <a:off x="9187731" y="197472"/>
            <a:ext cx="2768142" cy="20842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3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  <p:bldP spid="9" grpId="1" animBg="1"/>
      <p:bldP spid="18" grpId="0" uiExpand="1" build="p" bldLvl="2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1929 –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Grote Crisis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" y="664478"/>
            <a:ext cx="4268930" cy="602956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20" y="792876"/>
            <a:ext cx="2877420" cy="420545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71" y="2488582"/>
            <a:ext cx="3113966" cy="420545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77390" y="664478"/>
            <a:ext cx="2522426" cy="1466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77390" y="4998335"/>
            <a:ext cx="4268930" cy="1695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577390" y="191672"/>
            <a:ext cx="9770364" cy="4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Onze laatste hoop: Hitler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25" y="4178478"/>
            <a:ext cx="1776805" cy="1184536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77151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Terreur van paramilitaire nazi’s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SA</a:t>
            </a:r>
            <a:r>
              <a:rPr lang="nl-NL" sz="2800" b="1" dirty="0" smtClean="0">
                <a:sym typeface="Wingdings" panose="05000000000000000000" pitchFamily="2" charset="2"/>
              </a:rPr>
              <a:t>: </a:t>
            </a:r>
            <a:r>
              <a:rPr lang="nl-NL" sz="2800" b="1" i="1" dirty="0" err="1" smtClean="0">
                <a:sym typeface="Wingdings" panose="05000000000000000000" pitchFamily="2" charset="2"/>
              </a:rPr>
              <a:t>Sturmabteilung</a:t>
            </a:r>
            <a:endParaRPr lang="nl-NL" sz="2800" b="1" i="1" dirty="0" smtClean="0"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“Bruinhemden”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Ernst </a:t>
            </a:r>
            <a:r>
              <a:rPr lang="nl-NL" sz="2800" b="1" dirty="0" err="1" smtClean="0"/>
              <a:t>Röhm</a:t>
            </a:r>
            <a:endParaRPr lang="nl-NL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Knokploegen: tegen communisten en joden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nl-NL" sz="2800" b="1" dirty="0" smtClean="0"/>
              <a:t>: </a:t>
            </a:r>
            <a:r>
              <a:rPr lang="nl-NL" sz="2800" b="1" i="1" dirty="0" err="1" smtClean="0"/>
              <a:t>Schutzstaffel</a:t>
            </a:r>
            <a:endParaRPr lang="nl-NL" sz="2800" b="1" i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Lijfwacht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Heinrich Himmler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Later: elitekorps van de nazi’s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Hitler aan de macht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74" y="632564"/>
            <a:ext cx="1914607" cy="277479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61" y="1624656"/>
            <a:ext cx="1665369" cy="167770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424" y="645772"/>
            <a:ext cx="2813025" cy="20639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57" y="4027749"/>
            <a:ext cx="1914607" cy="269002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425" y="5111853"/>
            <a:ext cx="2813025" cy="158232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27" y="3434148"/>
            <a:ext cx="1392138" cy="1677705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7126404" y="4340235"/>
            <a:ext cx="480040" cy="3662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met pijl 4"/>
          <p:cNvCxnSpPr>
            <a:endCxn id="13" idx="1"/>
          </p:cNvCxnSpPr>
          <p:nvPr/>
        </p:nvCxnSpPr>
        <p:spPr>
          <a:xfrm flipV="1">
            <a:off x="7634259" y="4273001"/>
            <a:ext cx="1385968" cy="22643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6" y="2878681"/>
            <a:ext cx="5276436" cy="379903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67" y="2623884"/>
            <a:ext cx="4720182" cy="3280527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8781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1932</a:t>
            </a:r>
            <a:r>
              <a:rPr lang="nl-NL" sz="2800" b="1" dirty="0"/>
              <a:t>: verkiezingen voor de </a:t>
            </a:r>
            <a:r>
              <a:rPr lang="nl-NL" sz="2800" b="1" dirty="0" smtClean="0"/>
              <a:t>Rijksdag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Crisis in Duitsland </a:t>
            </a:r>
            <a:r>
              <a:rPr lang="nl-NL" sz="2800" b="1" dirty="0" smtClean="0">
                <a:sym typeface="Wingdings" panose="05000000000000000000" pitchFamily="2" charset="2"/>
              </a:rPr>
              <a:t> volk wil verandering</a:t>
            </a:r>
            <a:endParaRPr lang="nl-NL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NSDAP grote winnaar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1933: Hitler </a:t>
            </a:r>
            <a:r>
              <a:rPr lang="nl-NL" sz="2800" b="1" dirty="0" smtClean="0"/>
              <a:t>wordt alleenheerser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Rijkskanselier: leider </a:t>
            </a:r>
            <a:r>
              <a:rPr lang="nl-NL" sz="2800" b="1" dirty="0" smtClean="0"/>
              <a:t>van de regering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Machtigingswet: Hitler krijgt alle macht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800" b="1" dirty="0" smtClean="0">
                <a:sym typeface="Wingdings" panose="05000000000000000000" pitchFamily="2" charset="2"/>
              </a:rPr>
              <a:t>Dictator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800" b="1" dirty="0" smtClean="0">
                <a:sym typeface="Wingdings" panose="05000000000000000000" pitchFamily="2" charset="2"/>
              </a:rPr>
              <a:t>Der Führer</a:t>
            </a:r>
            <a:endParaRPr lang="nl-NL" sz="2800" b="1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Hitler aan de macht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16" y="537233"/>
            <a:ext cx="4435972" cy="604120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01" y="253949"/>
            <a:ext cx="2619546" cy="369992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79" y="2878681"/>
            <a:ext cx="2813025" cy="37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97559" y="748539"/>
            <a:ext cx="70010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>
                <a:sym typeface="Wingdings" panose="05000000000000000000" pitchFamily="2" charset="2"/>
              </a:rPr>
              <a:t>Duitsland nationaalsocialistisch maken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Propaganda </a:t>
            </a:r>
            <a:r>
              <a:rPr lang="nl-NL" sz="2800" b="1" dirty="0" smtClean="0"/>
              <a:t>en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indoctrinatie</a:t>
            </a:r>
            <a:endParaRPr lang="nl-NL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Joseph Goebbels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/>
              <a:t>Hitlerjugend</a:t>
            </a:r>
            <a:r>
              <a:rPr lang="nl-NL" sz="2800" b="1" dirty="0" smtClean="0"/>
              <a:t> en </a:t>
            </a:r>
            <a:r>
              <a:rPr lang="nl-NL" sz="2800" b="1" i="1" dirty="0" err="1" smtClean="0"/>
              <a:t>Bund</a:t>
            </a:r>
            <a:r>
              <a:rPr lang="nl-NL" sz="2800" b="1" i="1" dirty="0" smtClean="0"/>
              <a:t> </a:t>
            </a:r>
            <a:r>
              <a:rPr lang="nl-NL" sz="2800" b="1" i="1" dirty="0" err="1" smtClean="0"/>
              <a:t>Deutscher</a:t>
            </a:r>
            <a:r>
              <a:rPr lang="nl-NL" sz="2800" b="1" i="1" dirty="0" smtClean="0"/>
              <a:t> </a:t>
            </a:r>
            <a:r>
              <a:rPr lang="nl-NL" sz="2800" b="1" i="1" dirty="0" err="1" smtClean="0"/>
              <a:t>Mädel</a:t>
            </a:r>
            <a:endParaRPr lang="nl-NL" sz="2800" b="1" i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concentratiekampen</a:t>
            </a:r>
            <a:endParaRPr lang="nl-NL" sz="2800" b="1" i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Politieke tegenstanders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Joden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Massabijeenkomsten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Herbewapening van het leger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Hitler aan de macht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93" y="3438012"/>
            <a:ext cx="2218787" cy="317689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4" y="3438013"/>
            <a:ext cx="2264882" cy="32355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88" y="3438012"/>
            <a:ext cx="2242890" cy="31768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3438014"/>
            <a:ext cx="2307102" cy="327365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23" y="3967090"/>
            <a:ext cx="3722773" cy="264782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95" y="3967090"/>
            <a:ext cx="3456103" cy="264782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00" y="283015"/>
            <a:ext cx="2765424" cy="3473059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6" y="269187"/>
            <a:ext cx="4935760" cy="302514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5" y="3410356"/>
            <a:ext cx="4899619" cy="326437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06" y="717451"/>
            <a:ext cx="3062104" cy="229317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83" y="4091896"/>
            <a:ext cx="3203262" cy="2406971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87" y="4105910"/>
            <a:ext cx="3115820" cy="2406971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7" y="509852"/>
            <a:ext cx="2052030" cy="2794593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57" y="428725"/>
            <a:ext cx="2539591" cy="29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Rechte verbindingslijn met pijl 41"/>
          <p:cNvCxnSpPr/>
          <p:nvPr/>
        </p:nvCxnSpPr>
        <p:spPr>
          <a:xfrm>
            <a:off x="4899478" y="1002499"/>
            <a:ext cx="7803" cy="30256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4247117" y="574522"/>
            <a:ext cx="150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1920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18710" y="574522"/>
            <a:ext cx="72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1900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6843506" y="569006"/>
            <a:ext cx="89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1930</a:t>
            </a:r>
            <a:endParaRPr lang="nl-NL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9145968" y="578807"/>
            <a:ext cx="98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1940</a:t>
            </a:r>
            <a:endParaRPr lang="nl-NL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11266143" y="574522"/>
            <a:ext cx="78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1950</a:t>
            </a:r>
            <a:endParaRPr lang="nl-NL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2369257" y="548680"/>
            <a:ext cx="78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1910</a:t>
            </a:r>
            <a:endParaRPr lang="nl-NL" b="1" dirty="0"/>
          </a:p>
        </p:txBody>
      </p:sp>
      <p:cxnSp>
        <p:nvCxnSpPr>
          <p:cNvPr id="32" name="Rechte verbindingslijn met pijl 31"/>
          <p:cNvCxnSpPr/>
          <p:nvPr/>
        </p:nvCxnSpPr>
        <p:spPr>
          <a:xfrm flipH="1">
            <a:off x="4394445" y="980728"/>
            <a:ext cx="8352" cy="23025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2369257" y="3303205"/>
            <a:ext cx="2223692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1914 – 1918 </a:t>
            </a:r>
          </a:p>
          <a:p>
            <a:r>
              <a:rPr lang="nl-NL" b="1" dirty="0" smtClean="0"/>
              <a:t>Eerste Wereldoorlog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5563226" y="3142722"/>
            <a:ext cx="22364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1929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Beurskrach New York</a:t>
            </a:r>
            <a:endParaRPr lang="nl-NL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7949117" y="980728"/>
            <a:ext cx="6163" cy="3233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7735066" y="4214072"/>
            <a:ext cx="39235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1933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Hitler wordt dictator van Duitsland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5387157" y="980729"/>
            <a:ext cx="7803" cy="30256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5153352" y="4006340"/>
            <a:ext cx="24542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1923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Crisis met hyperinflatie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6" y="4902528"/>
            <a:ext cx="2080183" cy="1706401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83" y="4942228"/>
            <a:ext cx="1593419" cy="1593419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22" y="4962337"/>
            <a:ext cx="1220023" cy="1669185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84" y="5440366"/>
            <a:ext cx="2043933" cy="1153362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11" y="4984517"/>
            <a:ext cx="1202658" cy="1637862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12" y="5365375"/>
            <a:ext cx="1805236" cy="1353927"/>
          </a:xfrm>
          <a:prstGeom prst="rect">
            <a:avLst/>
          </a:prstGeom>
        </p:spPr>
      </p:pic>
      <p:cxnSp>
        <p:nvCxnSpPr>
          <p:cNvPr id="52" name="Rechte verbindingslijn met pijl 51"/>
          <p:cNvCxnSpPr/>
          <p:nvPr/>
        </p:nvCxnSpPr>
        <p:spPr>
          <a:xfrm>
            <a:off x="6831329" y="980728"/>
            <a:ext cx="0" cy="21619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4909395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02520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7" name="Rechte verbindingslijn met pijl 56"/>
          <p:cNvCxnSpPr/>
          <p:nvPr/>
        </p:nvCxnSpPr>
        <p:spPr>
          <a:xfrm>
            <a:off x="9155255" y="998142"/>
            <a:ext cx="0" cy="22851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vak 57"/>
          <p:cNvSpPr txBox="1"/>
          <p:nvPr/>
        </p:nvSpPr>
        <p:spPr>
          <a:xfrm>
            <a:off x="8855312" y="3286791"/>
            <a:ext cx="26260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1939 – 1945 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Tweede Wereldoorlog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161774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1" name="Rechte verbindingslijn met pijl 60"/>
          <p:cNvCxnSpPr/>
          <p:nvPr/>
        </p:nvCxnSpPr>
        <p:spPr>
          <a:xfrm flipH="1">
            <a:off x="3603415" y="1000690"/>
            <a:ext cx="8352" cy="23025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 flipH="1">
            <a:off x="10491469" y="1000690"/>
            <a:ext cx="1452" cy="22825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9410911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660012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/>
          <p:cNvSpPr/>
          <p:nvPr/>
        </p:nvSpPr>
        <p:spPr>
          <a:xfrm>
            <a:off x="4399422" y="1484653"/>
            <a:ext cx="4755833" cy="504056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nterbellum (1918 – 1939)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hthoek 70"/>
          <p:cNvSpPr/>
          <p:nvPr/>
        </p:nvSpPr>
        <p:spPr>
          <a:xfrm>
            <a:off x="3603415" y="1484653"/>
            <a:ext cx="799382" cy="5040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1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hthoek 71"/>
          <p:cNvSpPr/>
          <p:nvPr/>
        </p:nvSpPr>
        <p:spPr>
          <a:xfrm>
            <a:off x="9151649" y="1473080"/>
            <a:ext cx="1339820" cy="5040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2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4395066" y="1976691"/>
            <a:ext cx="3554051" cy="504056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Weimarrepubliek (1918 – 1933)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7956882" y="1972335"/>
            <a:ext cx="2534587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Derde Rijk (1933 – 1945)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2706237" y="4028110"/>
            <a:ext cx="23471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1920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Oprichting NSDAP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75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35" grpId="0" animBg="1"/>
      <p:bldP spid="44" grpId="0" animBg="1"/>
      <p:bldP spid="58" grpId="0" animBg="1"/>
      <p:bldP spid="64" grpId="0" animBg="1"/>
      <p:bldP spid="71" grpId="0" animBg="1"/>
      <p:bldP spid="72" grpId="0" animBg="1"/>
      <p:bldP spid="39" grpId="0" animBg="1"/>
      <p:bldP spid="40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4" y="850183"/>
            <a:ext cx="4703235" cy="591431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88136" y="10795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1918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–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Weimarrepubliek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72" y="1203457"/>
            <a:ext cx="2429902" cy="1618922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9581665" y="3373679"/>
            <a:ext cx="923544" cy="8578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71" y="326472"/>
            <a:ext cx="2092676" cy="2522422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88259" y="1124963"/>
            <a:ext cx="653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Geen keizerrijk meer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Duitsland moet een democratie worden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Duitsland moet een republiek worden</a:t>
            </a:r>
          </a:p>
          <a:p>
            <a:pPr>
              <a:lnSpc>
                <a:spcPct val="150000"/>
              </a:lnSpc>
            </a:pPr>
            <a:r>
              <a:rPr lang="nl-NL" sz="2800" b="1" dirty="0" smtClean="0">
                <a:sym typeface="Wingdings" panose="05000000000000000000" pitchFamily="2" charset="2"/>
              </a:rPr>
              <a:t> Weimarrepubliek</a:t>
            </a:r>
            <a:endParaRPr lang="nl-NL" sz="2800" b="1" dirty="0" smtClean="0"/>
          </a:p>
        </p:txBody>
      </p:sp>
      <p:sp>
        <p:nvSpPr>
          <p:cNvPr id="2" name="Vermenigvuldigen 1"/>
          <p:cNvSpPr/>
          <p:nvPr/>
        </p:nvSpPr>
        <p:spPr>
          <a:xfrm>
            <a:off x="9199510" y="66605"/>
            <a:ext cx="2768142" cy="20842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ermenigvuldigen 11"/>
          <p:cNvSpPr/>
          <p:nvPr/>
        </p:nvSpPr>
        <p:spPr>
          <a:xfrm>
            <a:off x="6764652" y="1005425"/>
            <a:ext cx="2768142" cy="20842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3802619"/>
            <a:ext cx="3213480" cy="21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  <p:bldP spid="9" grpId="1" animBg="1"/>
      <p:bldP spid="18" grpId="0" uiExpand="1" build="p" bldLvl="2"/>
      <p:bldP spid="2" grpId="0" animBg="1"/>
      <p:bldP spid="2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71" y="2958352"/>
            <a:ext cx="4985917" cy="37505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22" y="2884932"/>
            <a:ext cx="6226283" cy="382656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88136" y="10795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1918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–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Weimarrepubliek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6723529" y="3090651"/>
            <a:ext cx="996552" cy="97382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188259" y="1124963"/>
            <a:ext cx="69924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Vanaf begin: onder druk en niet populair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Eerste Wereldoorlog: veel problemen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Verdrag van Versailles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Werkloosheid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Heimwee naar het keizerrijk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Dolkstootlegende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800" b="1" dirty="0" smtClean="0">
                <a:sym typeface="Wingdings" panose="05000000000000000000" pitchFamily="2" charset="2"/>
              </a:rPr>
              <a:t>Weimarrepubliek kreeg de schuld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800" b="1" dirty="0" smtClean="0">
                <a:sym typeface="Wingdings" panose="05000000000000000000" pitchFamily="2" charset="2"/>
              </a:rPr>
              <a:t>Democratie kreeg de schuld</a:t>
            </a:r>
            <a:endParaRPr lang="nl-NL" sz="2800" b="1" dirty="0" smtClean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8" y="3754977"/>
            <a:ext cx="2823258" cy="2963383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15" y="3396439"/>
            <a:ext cx="2997334" cy="331249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21" y="3746222"/>
            <a:ext cx="3786777" cy="280221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14" y="1283615"/>
            <a:ext cx="3249099" cy="47003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28" y="51678"/>
            <a:ext cx="2206289" cy="2774409"/>
          </a:xfrm>
          <a:prstGeom prst="rect">
            <a:avLst/>
          </a:prstGeom>
        </p:spPr>
      </p:pic>
      <p:sp>
        <p:nvSpPr>
          <p:cNvPr id="12" name="Ovaal 11"/>
          <p:cNvSpPr/>
          <p:nvPr/>
        </p:nvSpPr>
        <p:spPr>
          <a:xfrm>
            <a:off x="10930596" y="1195303"/>
            <a:ext cx="371123" cy="56719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/>
          <p:cNvCxnSpPr/>
          <p:nvPr/>
        </p:nvCxnSpPr>
        <p:spPr>
          <a:xfrm flipV="1">
            <a:off x="8364307" y="1629530"/>
            <a:ext cx="2563060" cy="163417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06784 0.009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  <p:bldP spid="9" grpId="1" animBg="1"/>
      <p:bldP spid="9" grpId="2" animBg="1"/>
      <p:bldP spid="18" grpId="0" uiExpand="1" build="p" bldLvl="2"/>
      <p:bldP spid="12" grpId="0" uiExpand="1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88136" y="10795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1918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–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Weimarrepubliek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88258" y="950152"/>
            <a:ext cx="85792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Knokploegen in de straten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  <a:r>
              <a:rPr lang="nl-NL" sz="2800" b="1" dirty="0" smtClean="0"/>
              <a:t>: gelijkheid (communisten)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nl-NL" sz="2800" b="1" dirty="0" smtClean="0"/>
              <a:t>: orde en gezag (nationalisten, militaristen)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800" b="1" dirty="0" smtClean="0">
                <a:sym typeface="Wingdings" panose="05000000000000000000" pitchFamily="2" charset="2"/>
              </a:rPr>
              <a:t>Chaos in de grote steden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800" b="1" dirty="0" smtClean="0">
                <a:sym typeface="Wingdings" panose="05000000000000000000" pitchFamily="2" charset="2"/>
              </a:rPr>
              <a:t>Roep om een sterke regering</a:t>
            </a:r>
            <a:endParaRPr lang="nl-NL" sz="2800" b="1" dirty="0" smtClean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5" y="4274139"/>
            <a:ext cx="3390873" cy="243397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5" y="781773"/>
            <a:ext cx="3462619" cy="240074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23" y="4303396"/>
            <a:ext cx="4007223" cy="25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1923 – crisis in Duitsland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97559" y="748539"/>
            <a:ext cx="74174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Duitse regering zit in geldnood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Herstelbetalingen worden gestopt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Frankrijk bezet Ruhrgebied </a:t>
            </a:r>
          </a:p>
          <a:p>
            <a:pPr lvl="1">
              <a:lnSpc>
                <a:spcPct val="150000"/>
              </a:lnSpc>
            </a:pPr>
            <a:r>
              <a:rPr lang="nl-NL" sz="2800" b="1" dirty="0" smtClean="0"/>
              <a:t>= belangrijk Duits industriegebied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/>
              <a:t>Duitsland produceert minder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/>
              <a:t>Nog minder geld voor de Duitse economie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Duitse arbeiders gaan staken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/>
              <a:t>Duitsland produceert minder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/>
              <a:t>Nog minder geld voor de Duitse </a:t>
            </a:r>
            <a:r>
              <a:rPr lang="nl-NL" sz="2800" b="1" i="1" dirty="0" smtClean="0"/>
              <a:t>economie</a:t>
            </a:r>
            <a:endParaRPr lang="nl-NL" sz="2800" b="1" i="1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08" y="3506400"/>
            <a:ext cx="4716992" cy="318233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11" y="764858"/>
            <a:ext cx="5286309" cy="33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Hyperinflatie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97559" y="748539"/>
            <a:ext cx="8781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Duitse regering gaat geld bijdrukken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Inflatie</a:t>
            </a:r>
            <a:r>
              <a:rPr lang="nl-NL" sz="2800" b="1" dirty="0" smtClean="0"/>
              <a:t> = geld wordt minder waard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Hyperinflatie</a:t>
            </a:r>
            <a:r>
              <a:rPr lang="nl-NL" sz="2800" b="1" dirty="0" smtClean="0"/>
              <a:t> = geld is bijna niets meer waard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Inflatie van bijna 800 miljoen procent!!!</a:t>
            </a: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3396996"/>
            <a:ext cx="2971800" cy="17049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42" y="5244415"/>
            <a:ext cx="2971800" cy="15387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6" y="3357211"/>
            <a:ext cx="2627212" cy="170495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36" y="4049234"/>
            <a:ext cx="2971800" cy="136750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32" y="1652498"/>
            <a:ext cx="2971800" cy="1693488"/>
          </a:xfrm>
          <a:prstGeom prst="rect">
            <a:avLst/>
          </a:prstGeom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2513076" y="3490298"/>
          <a:ext cx="6115304" cy="206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050">
                <a:tc>
                  <a:txBody>
                    <a:bodyPr/>
                    <a:lstStyle/>
                    <a:p>
                      <a:pPr algn="l"/>
                      <a:r>
                        <a:rPr lang="nl-NL" b="1" dirty="0" smtClean="0"/>
                        <a:t>Datum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b="1" dirty="0" smtClean="0"/>
                        <a:t>Broodprijs (in Rijksmark)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5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Januari 1923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250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5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September 1923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1.500.000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5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November 1923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200.000.000.000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6" y="3352093"/>
            <a:ext cx="2463209" cy="343171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21" y="277825"/>
            <a:ext cx="4021200" cy="30159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91" y="3506084"/>
            <a:ext cx="5885674" cy="2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1924 – herstel van de economie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28495" y="1306323"/>
            <a:ext cx="92750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Herstelbetalingen worden verlaagd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VS gaan Duitsland geld lenen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Herstelbetalingen kunnen weer gedaan worden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Duitse fabrieken kunnen weer produceren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Duitsers en Fransen kopen meer producten uit de VS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Economie beter in Duitsland en de VS</a:t>
            </a:r>
            <a:endParaRPr lang="nl-NL" sz="2800" b="1" i="1" dirty="0"/>
          </a:p>
        </p:txBody>
      </p:sp>
    </p:spTree>
    <p:extLst>
      <p:ext uri="{BB962C8B-B14F-4D97-AF65-F5344CB8AC3E}">
        <p14:creationId xmlns:p14="http://schemas.microsoft.com/office/powerpoint/2010/main" val="31005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81" y="3497430"/>
            <a:ext cx="1451317" cy="145131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91" y="3545647"/>
            <a:ext cx="1451317" cy="14513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70" y="2489982"/>
            <a:ext cx="872782" cy="87278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18" y="3461709"/>
            <a:ext cx="1451317" cy="138220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9" y="3545648"/>
            <a:ext cx="1451317" cy="145131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18" y="2489982"/>
            <a:ext cx="872782" cy="87278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49" y="3574800"/>
            <a:ext cx="1451317" cy="145131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2" y="3362764"/>
            <a:ext cx="2857500" cy="1905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56" y="3362764"/>
            <a:ext cx="3615958" cy="190440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34" y="2489982"/>
            <a:ext cx="872782" cy="87278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42" y="2489982"/>
            <a:ext cx="872782" cy="87278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47" y="2487634"/>
            <a:ext cx="872782" cy="872782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778" y="2487634"/>
            <a:ext cx="872782" cy="8727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87" y="3363359"/>
            <a:ext cx="2857500" cy="19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08243 -0.26991 C -0.09961 -0.33079 -0.12539 -0.36343 -0.15235 -0.36343 C -0.18308 -0.36343 -0.20769 -0.33079 -0.22487 -0.26991 L -0.30717 4.44444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8243 -0.26991 C -0.09961 -0.33079 -0.12539 -0.36343 -0.15235 -0.36343 C -0.18308 -0.36343 -0.20769 -0.33079 -0.22487 -0.26991 L -0.30716 2.59259E-6 " pathEditMode="relative" rAng="0" ptsTypes="AAAA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10156 -0.2713 C 0.12279 -0.33241 0.15482 -0.36505 0.18789 -0.36505 C 0.22591 -0.36505 0.25638 -0.33241 0.2776 -0.2713 L 0.37969 4.81481E-6 " pathEditMode="relative" rAng="0" ptsTypes="AAAAA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10156 -0.2713 C 0.12278 -0.33241 0.15481 -0.36505 0.18789 -0.36505 C 0.22591 -0.36505 0.25638 -0.33241 0.2776 -0.2713 L 0.37968 4.81481E-6 " pathEditMode="relative" rAng="0" ptsTypes="AAAAA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2 -0.01135 L 0.21875 -0.28264 C 0.25756 -0.34375 0.31628 -0.37639 0.37683 -0.37639 C 0.44649 -0.37639 0.50222 -0.34375 0.54115 -0.28264 L 0.72774 -0.01135 " pathEditMode="relative" rAng="0" ptsTypes="AAAAA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774</Words>
  <Application>Microsoft Office PowerPoint</Application>
  <PresentationFormat>Breedbeeld</PresentationFormat>
  <Paragraphs>216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Broadway</vt:lpstr>
      <vt:lpstr>Calibri</vt:lpstr>
      <vt:lpstr>Calibri Light</vt:lpstr>
      <vt:lpstr>Old English Text MT</vt:lpstr>
      <vt:lpstr>Wingdings</vt:lpstr>
      <vt:lpstr>Kantoorthema</vt:lpstr>
      <vt:lpstr>Het interbellum Duitsland: van democratie naar dictatuur</vt:lpstr>
      <vt:lpstr>1918 – Weimarrepubliek</vt:lpstr>
      <vt:lpstr>1918 – Weimarrepubliek</vt:lpstr>
      <vt:lpstr>1918 – Weimarrepubliek</vt:lpstr>
      <vt:lpstr>1918 – Weimarrepubliek</vt:lpstr>
      <vt:lpstr>1923 – crisis in Duitsland</vt:lpstr>
      <vt:lpstr>Hyperinflatie</vt:lpstr>
      <vt:lpstr>1924 – herstel van de economie</vt:lpstr>
      <vt:lpstr>PowerPoint-presentatie</vt:lpstr>
      <vt:lpstr>1929 – De Grote Crisis</vt:lpstr>
      <vt:lpstr>PowerPoint-presentatie</vt:lpstr>
      <vt:lpstr>1929 – De Grote Crisis</vt:lpstr>
      <vt:lpstr>1929 – De Grote Crisis</vt:lpstr>
      <vt:lpstr>Nationaalsocialisme</vt:lpstr>
      <vt:lpstr>Antisemitisme</vt:lpstr>
      <vt:lpstr>Antidemocratisch </vt:lpstr>
      <vt:lpstr>Nationaalsocialisme</vt:lpstr>
      <vt:lpstr>Hitler aan de macht</vt:lpstr>
      <vt:lpstr>Das Schanddiktat</vt:lpstr>
      <vt:lpstr>1929 – De Grote Crisis</vt:lpstr>
      <vt:lpstr>Hitler aan de macht</vt:lpstr>
      <vt:lpstr>Hitler aan de macht</vt:lpstr>
      <vt:lpstr>Hitler aan de macht</vt:lpstr>
      <vt:lpstr>PowerPoint-presentatie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Wereldoorlog oorzaken en aanleiding</dc:title>
  <dc:creator>SPVOZN</dc:creator>
  <cp:lastModifiedBy>Claudio Ruffin</cp:lastModifiedBy>
  <cp:revision>172</cp:revision>
  <dcterms:created xsi:type="dcterms:W3CDTF">2015-11-11T10:17:59Z</dcterms:created>
  <dcterms:modified xsi:type="dcterms:W3CDTF">2017-01-17T23:42:49Z</dcterms:modified>
</cp:coreProperties>
</file>